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5" r:id="rId3"/>
    <p:sldId id="263" r:id="rId4"/>
    <p:sldId id="257" r:id="rId5"/>
    <p:sldId id="259" r:id="rId6"/>
    <p:sldId id="264" r:id="rId7"/>
    <p:sldId id="267" r:id="rId8"/>
    <p:sldId id="269" r:id="rId9"/>
    <p:sldId id="260" r:id="rId10"/>
    <p:sldId id="262" r:id="rId11"/>
    <p:sldId id="271" r:id="rId12"/>
    <p:sldId id="270" r:id="rId13"/>
    <p:sldId id="272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2" d="100"/>
          <a:sy n="42" d="100"/>
        </p:scale>
        <p:origin x="72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7359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775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6021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99019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702188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3210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1483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7284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2799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977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7854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9910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3152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4957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3938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3194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132B9-DBD0-4B48-8195-D4AF115C79E0}" type="datetimeFigureOut">
              <a:rPr lang="pt-BR" smtClean="0"/>
              <a:t>06/02/2017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9DB34CFB-8700-44B3-B071-DC55E87265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0601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/>
            </a:r>
            <a:br>
              <a:rPr lang="pt-BR" dirty="0" smtClean="0"/>
            </a:b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72" y="1497436"/>
            <a:ext cx="10781455" cy="2581274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737360" y="4430550"/>
            <a:ext cx="302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Matheus Henrique </a:t>
            </a:r>
            <a:r>
              <a:rPr lang="pt-BR" dirty="0" err="1" smtClean="0"/>
              <a:t>Schaly</a:t>
            </a: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3586970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Cérebro Artificial do Google Aprende a Encontrar Vídeos de Gato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Precisão:</a:t>
            </a:r>
          </a:p>
          <a:p>
            <a:r>
              <a:rPr lang="pt-BR" dirty="0" smtClean="0"/>
              <a:t>81,7% ao detectar rostos humanos</a:t>
            </a:r>
          </a:p>
          <a:p>
            <a:r>
              <a:rPr lang="pt-BR" dirty="0" smtClean="0"/>
              <a:t>76,7% ao detectar partes do corpo humano</a:t>
            </a:r>
          </a:p>
          <a:p>
            <a:r>
              <a:rPr lang="pt-BR" dirty="0" smtClean="0"/>
              <a:t>74,8% ao detectar gatos</a:t>
            </a:r>
          </a:p>
          <a:p>
            <a:endParaRPr lang="pt-BR" dirty="0"/>
          </a:p>
          <a:p>
            <a:pPr marL="0" indent="0" algn="just">
              <a:buNone/>
            </a:pPr>
            <a:r>
              <a:rPr lang="pt-BR" dirty="0" smtClean="0"/>
              <a:t>Os resultados demonstraram que é possível treinar um detector de rosto sem ter que rotular as imagens como contendo um rosto ou não.</a:t>
            </a:r>
            <a:r>
              <a:rPr lang="pt-BR" baseline="30000" dirty="0" smtClean="0"/>
              <a:t>12</a:t>
            </a:r>
            <a:endParaRPr lang="pt-BR" baseline="30000" dirty="0"/>
          </a:p>
        </p:txBody>
      </p:sp>
    </p:spTree>
    <p:extLst>
      <p:ext uri="{BB962C8B-B14F-4D97-AF65-F5344CB8AC3E}">
        <p14:creationId xmlns:p14="http://schemas.microsoft.com/office/powerpoint/2010/main" val="131507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Assistência Médica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Um milhão de escaneamentos anônimos serão usados para treinar uma rede neural para identificar sinais precoces de condições </a:t>
            </a:r>
            <a:r>
              <a:rPr lang="pt-BR" dirty="0" smtClean="0"/>
              <a:t>degenerativas.</a:t>
            </a:r>
            <a:r>
              <a:rPr lang="pt-BR" baseline="30000" dirty="0" smtClean="0"/>
              <a:t>13</a:t>
            </a:r>
            <a:endParaRPr lang="pt-BR" baseline="30000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173" y="3067050"/>
            <a:ext cx="5363478" cy="3220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451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Utilidades da Aprendizagem Profunda no Google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Reconhecimento de Imagem</a:t>
            </a:r>
          </a:p>
          <a:p>
            <a:r>
              <a:rPr lang="pt-BR" dirty="0" smtClean="0"/>
              <a:t>Identificar Textos</a:t>
            </a:r>
          </a:p>
          <a:p>
            <a:r>
              <a:rPr lang="pt-BR" dirty="0" smtClean="0"/>
              <a:t>Reconhecimento de Voz</a:t>
            </a:r>
          </a:p>
          <a:p>
            <a:r>
              <a:rPr lang="pt-BR" dirty="0" smtClean="0"/>
              <a:t>Detecção de Fraude</a:t>
            </a:r>
          </a:p>
          <a:p>
            <a:r>
              <a:rPr lang="pt-BR" dirty="0" smtClean="0"/>
              <a:t>Detecção de Spam</a:t>
            </a:r>
          </a:p>
          <a:p>
            <a:r>
              <a:rPr lang="pt-BR" dirty="0" smtClean="0"/>
              <a:t>Reconhecimento de Caligrafia</a:t>
            </a:r>
          </a:p>
          <a:p>
            <a:r>
              <a:rPr lang="pt-BR" dirty="0" smtClean="0"/>
              <a:t>Busca de Imagem</a:t>
            </a:r>
          </a:p>
          <a:p>
            <a:r>
              <a:rPr lang="pt-BR" dirty="0" smtClean="0"/>
              <a:t>Tradução</a:t>
            </a:r>
          </a:p>
          <a:p>
            <a:r>
              <a:rPr lang="pt-BR" dirty="0" smtClean="0"/>
              <a:t>Detecção no Street View</a:t>
            </a:r>
            <a:r>
              <a:rPr lang="pt-BR" baseline="30000" dirty="0"/>
              <a:t>3</a:t>
            </a:r>
            <a:endParaRPr lang="pt-BR" baseline="30000" dirty="0" smtClean="0"/>
          </a:p>
        </p:txBody>
      </p:sp>
    </p:spTree>
    <p:extLst>
      <p:ext uri="{BB962C8B-B14F-4D97-AF65-F5344CB8AC3E}">
        <p14:creationId xmlns:p14="http://schemas.microsoft.com/office/powerpoint/2010/main" val="323116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REFERÊNCIAS BIBLIOGRÁFICAS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pt-BR" dirty="0"/>
              <a:t>1 - https://en.wikipedia.org/wiki/Artificial_intelligence</a:t>
            </a:r>
          </a:p>
          <a:p>
            <a:r>
              <a:rPr lang="pt-BR" dirty="0"/>
              <a:t>2 - https://en.wikipedia.org/wiki/Deep_learning</a:t>
            </a:r>
          </a:p>
          <a:p>
            <a:r>
              <a:rPr lang="pt-BR" dirty="0"/>
              <a:t>3 - https://en.wikipedia.org/wiki/Artificial_neural_network</a:t>
            </a:r>
          </a:p>
          <a:p>
            <a:r>
              <a:rPr lang="pt-BR" dirty="0"/>
              <a:t>4 - http://www.dictionary.com/browse/image-recognition</a:t>
            </a:r>
          </a:p>
          <a:p>
            <a:r>
              <a:rPr lang="pt-BR" dirty="0"/>
              <a:t>5 - https://en.wikipedia.org/wiki/DeepMind</a:t>
            </a:r>
          </a:p>
          <a:p>
            <a:r>
              <a:rPr lang="pt-BR" dirty="0"/>
              <a:t>6 - http://www.techworld.com/personal-tech/google-deepmind-what-is-it-how-it-works-should-you-be-scared-3615354</a:t>
            </a:r>
          </a:p>
          <a:p>
            <a:r>
              <a:rPr lang="pt-BR" dirty="0"/>
              <a:t>7 - https://en.wikipedia.org/wiki/AlphaGo</a:t>
            </a:r>
          </a:p>
          <a:p>
            <a:r>
              <a:rPr lang="pt-BR" dirty="0"/>
              <a:t>8 - https://pt.wikipedia.org/wiki/N%C3%BAmero_de_Shannon</a:t>
            </a:r>
          </a:p>
          <a:p>
            <a:r>
              <a:rPr lang="pt-BR" dirty="0"/>
              <a:t>9 - https://en.wikipedia.org/wiki/Go_and_mathematics</a:t>
            </a:r>
          </a:p>
          <a:p>
            <a:r>
              <a:rPr lang="pt-BR" dirty="0"/>
              <a:t>10 - https://www.youtube.com/watch?v=53YLZBSS0cc&amp;t=224s</a:t>
            </a:r>
          </a:p>
          <a:p>
            <a:r>
              <a:rPr lang="pt-BR" dirty="0"/>
              <a:t>11 - https://www.youtube.com/watch?v=V1eYniJ0Rnk</a:t>
            </a:r>
          </a:p>
          <a:p>
            <a:r>
              <a:rPr lang="pt-BR" dirty="0"/>
              <a:t>12 - https://www.wired.com/2012/06/google-x-neural-network</a:t>
            </a:r>
          </a:p>
          <a:p>
            <a:r>
              <a:rPr lang="pt-BR" dirty="0"/>
              <a:t>13 - https://www.theguardian.com/technology/2016/jul/05/google-deepmind-nhs-machine-learning-blindness</a:t>
            </a:r>
          </a:p>
          <a:p>
            <a:r>
              <a:rPr lang="pt-BR" dirty="0"/>
              <a:t>14 - https://en.wikipedia.org/wiki/Tree_traversal</a:t>
            </a:r>
          </a:p>
          <a:p>
            <a:r>
              <a:rPr lang="pt-BR" dirty="0"/>
              <a:t>15 - https://en.wikipedia.org/wiki/Q-learning</a:t>
            </a:r>
          </a:p>
          <a:p>
            <a:r>
              <a:rPr lang="pt-BR" dirty="0"/>
              <a:t>16 - https://www.youtube.com/watch?v=xN1d3qHMIEQ&amp;t=360s</a:t>
            </a:r>
          </a:p>
        </p:txBody>
      </p:sp>
    </p:spTree>
    <p:extLst>
      <p:ext uri="{BB962C8B-B14F-4D97-AF65-F5344CB8AC3E}">
        <p14:creationId xmlns:p14="http://schemas.microsoft.com/office/powerpoint/2010/main" val="120893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022" y="1517022"/>
            <a:ext cx="10021620" cy="491163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Principais Tópicos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297257" y="1723418"/>
            <a:ext cx="8915400" cy="3777622"/>
          </a:xfrm>
        </p:spPr>
        <p:txBody>
          <a:bodyPr/>
          <a:lstStyle/>
          <a:p>
            <a:r>
              <a:rPr lang="pt-BR" sz="1600" dirty="0" smtClean="0"/>
              <a:t>Inteligência Artificial (IA)</a:t>
            </a:r>
            <a:r>
              <a:rPr lang="pt-BR" sz="1600" baseline="30000" dirty="0" smtClean="0"/>
              <a:t>1</a:t>
            </a:r>
          </a:p>
          <a:p>
            <a:r>
              <a:rPr lang="pt-BR" sz="1600" dirty="0" smtClean="0"/>
              <a:t>Aprendizagem Profunda</a:t>
            </a:r>
            <a:r>
              <a:rPr lang="pt-BR" sz="1600" baseline="30000" dirty="0" smtClean="0"/>
              <a:t>2</a:t>
            </a:r>
          </a:p>
          <a:p>
            <a:r>
              <a:rPr lang="pt-BR" sz="1600" dirty="0" smtClean="0"/>
              <a:t>Rede Neural Artificial</a:t>
            </a:r>
            <a:r>
              <a:rPr lang="pt-BR" sz="1600" baseline="30000" dirty="0" smtClean="0"/>
              <a:t>3</a:t>
            </a:r>
          </a:p>
          <a:p>
            <a:r>
              <a:rPr lang="pt-BR" sz="1600" dirty="0" smtClean="0"/>
              <a:t>Reconhecimento de Imagem</a:t>
            </a:r>
            <a:r>
              <a:rPr lang="pt-BR" sz="1600" baseline="30000" dirty="0" smtClean="0"/>
              <a:t>4</a:t>
            </a:r>
          </a:p>
          <a:p>
            <a:endParaRPr lang="pt-BR" dirty="0"/>
          </a:p>
        </p:txBody>
      </p:sp>
      <p:sp>
        <p:nvSpPr>
          <p:cNvPr id="7" name="Retângulo de cantos arredondados 6"/>
          <p:cNvSpPr/>
          <p:nvPr/>
        </p:nvSpPr>
        <p:spPr>
          <a:xfrm>
            <a:off x="7948683" y="3612229"/>
            <a:ext cx="2636392" cy="7212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de cantos arredondados 8"/>
          <p:cNvSpPr/>
          <p:nvPr/>
        </p:nvSpPr>
        <p:spPr>
          <a:xfrm>
            <a:off x="4239077" y="1723418"/>
            <a:ext cx="1943359" cy="42155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de cantos arredondados 9"/>
          <p:cNvSpPr/>
          <p:nvPr/>
        </p:nvSpPr>
        <p:spPr>
          <a:xfrm>
            <a:off x="842022" y="1517023"/>
            <a:ext cx="1546495" cy="38797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de cantos arredondados 10"/>
          <p:cNvSpPr/>
          <p:nvPr/>
        </p:nvSpPr>
        <p:spPr>
          <a:xfrm>
            <a:off x="842022" y="5663253"/>
            <a:ext cx="1982520" cy="3619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63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DeepMind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 smtClean="0"/>
              <a:t>Empresa britânica de IA fundada em setembro de 2010. Adquirida pela divisão de IA do Google em janeiro de 2014 por 500 milhões de dólares.</a:t>
            </a:r>
            <a:endParaRPr lang="pt-BR" sz="3600" baseline="30000" dirty="0"/>
          </a:p>
          <a:p>
            <a:pPr marL="0" indent="0" algn="just">
              <a:buNone/>
            </a:pPr>
            <a:endParaRPr lang="pt-BR" sz="3600" baseline="30000" dirty="0"/>
          </a:p>
          <a:p>
            <a:pPr marL="0" indent="0" algn="just">
              <a:buNone/>
            </a:pPr>
            <a:r>
              <a:rPr lang="pt-BR" dirty="0" smtClean="0"/>
              <a:t>Fundadores: </a:t>
            </a:r>
            <a:r>
              <a:rPr lang="pt-BR" dirty="0" err="1" smtClean="0"/>
              <a:t>Shane</a:t>
            </a:r>
            <a:r>
              <a:rPr lang="pt-BR" dirty="0" smtClean="0"/>
              <a:t> </a:t>
            </a:r>
            <a:r>
              <a:rPr lang="pt-BR" dirty="0" err="1" smtClean="0"/>
              <a:t>Legg</a:t>
            </a:r>
            <a:r>
              <a:rPr lang="pt-BR" dirty="0" smtClean="0"/>
              <a:t>, Mustafa </a:t>
            </a:r>
            <a:r>
              <a:rPr lang="pt-BR" dirty="0" err="1" smtClean="0"/>
              <a:t>Suleyman</a:t>
            </a:r>
            <a:r>
              <a:rPr lang="pt-BR" dirty="0" smtClean="0"/>
              <a:t> e </a:t>
            </a:r>
            <a:r>
              <a:rPr lang="pt-BR" dirty="0" err="1" smtClean="0"/>
              <a:t>Demis</a:t>
            </a:r>
            <a:r>
              <a:rPr lang="pt-BR" dirty="0" smtClean="0"/>
              <a:t> Hassabis.</a:t>
            </a:r>
            <a:r>
              <a:rPr lang="pt-BR" baseline="30000" dirty="0"/>
              <a:t>5</a:t>
            </a:r>
          </a:p>
          <a:p>
            <a:pPr marL="0" indent="0" algn="just">
              <a:buNone/>
            </a:pPr>
            <a:endParaRPr lang="pt-BR" dirty="0" smtClean="0"/>
          </a:p>
          <a:p>
            <a:pPr marL="0" indent="0" algn="just">
              <a:buNone/>
            </a:pPr>
            <a:endParaRPr lang="pt-BR" sz="3600" baseline="30000" dirty="0"/>
          </a:p>
          <a:p>
            <a:pPr marL="0" indent="0" algn="just">
              <a:buNone/>
            </a:pPr>
            <a:endParaRPr lang="pt-BR" baseline="300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108" y="4012045"/>
            <a:ext cx="2299855" cy="2299855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490" y="4012044"/>
            <a:ext cx="2299856" cy="2299856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4873" y="4012044"/>
            <a:ext cx="2299856" cy="229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4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Objetivo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 smtClean="0"/>
              <a:t>A divisão, têm como objetivo resolver a inteligência geral e tornar máquinas capazes de aprender coisas por si. Planeja-se fazer isso criando um conjunto de poderosos algoritmos de aprendizagem de propósito geral que podem ser combinados para fazer um sistema de IA ou “agente”.</a:t>
            </a:r>
            <a:r>
              <a:rPr lang="pt-BR" baseline="30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924843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Inteligência Artificial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/>
              <a:t>IA tem sido relacionada à </a:t>
            </a:r>
            <a:r>
              <a:rPr lang="pt-BR" dirty="0" err="1"/>
              <a:t>pré-programação</a:t>
            </a:r>
            <a:r>
              <a:rPr lang="pt-BR" dirty="0"/>
              <a:t> de tarefas específicas, nestes tipos de sistemas, a inteligência do sistema </a:t>
            </a:r>
            <a:r>
              <a:rPr lang="pt-BR" dirty="0" smtClean="0"/>
              <a:t>reside, principalmente, </a:t>
            </a:r>
            <a:r>
              <a:rPr lang="pt-BR" dirty="0"/>
              <a:t>no ser humano inteligente que programou toda a </a:t>
            </a:r>
            <a:r>
              <a:rPr lang="pt-BR" dirty="0" smtClean="0"/>
              <a:t>inteligência </a:t>
            </a:r>
            <a:r>
              <a:rPr lang="pt-BR" dirty="0"/>
              <a:t>para o </a:t>
            </a:r>
            <a:r>
              <a:rPr lang="pt-BR" dirty="0" smtClean="0"/>
              <a:t>sistema. Tornando-os claramente </a:t>
            </a:r>
            <a:r>
              <a:rPr lang="pt-BR" dirty="0"/>
              <a:t>inflexíveis e delicados e não lidam com novidade tão facilmente, nem se adaptam a novas configurações, e são, portanto, muito limitados</a:t>
            </a:r>
            <a:r>
              <a:rPr lang="pt-BR" dirty="0" smtClean="0"/>
              <a:t>.</a:t>
            </a:r>
          </a:p>
          <a:p>
            <a:pPr marL="0" indent="0" algn="just">
              <a:buNone/>
            </a:pPr>
            <a:r>
              <a:rPr lang="pt-BR" dirty="0" smtClean="0"/>
              <a:t>Os pesquisadores </a:t>
            </a:r>
            <a:r>
              <a:rPr lang="pt-BR" dirty="0"/>
              <a:t>caracterizam IAG (inteligência artificial geral) como sistemas e ferramentas que são flexíveis, adaptativos e que </a:t>
            </a:r>
            <a:r>
              <a:rPr lang="pt-BR" dirty="0" smtClean="0"/>
              <a:t>aprendem.</a:t>
            </a:r>
            <a:r>
              <a:rPr lang="pt-BR" baseline="30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57975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AlphaGo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008" y="3871072"/>
            <a:ext cx="3009606" cy="1861497"/>
          </a:xfrm>
        </p:spPr>
      </p:pic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1800" dirty="0" smtClean="0"/>
              <a:t>Programa </a:t>
            </a:r>
            <a:r>
              <a:rPr lang="pt-BR" sz="1800" dirty="0"/>
              <a:t>para jogar o jogo de tabuleiro Go. Em março de 2016</a:t>
            </a:r>
            <a:r>
              <a:rPr lang="pt-BR" sz="1800" dirty="0" smtClean="0"/>
              <a:t>, venceu </a:t>
            </a:r>
            <a:r>
              <a:rPr lang="pt-BR" sz="1800" dirty="0"/>
              <a:t>Lee </a:t>
            </a:r>
            <a:r>
              <a:rPr lang="pt-BR" sz="1800" dirty="0" err="1" smtClean="0"/>
              <a:t>Sedol</a:t>
            </a:r>
            <a:r>
              <a:rPr lang="pt-BR" sz="1800" dirty="0" smtClean="0"/>
              <a:t>. Sendo a primeira </a:t>
            </a:r>
            <a:r>
              <a:rPr lang="pt-BR" sz="1800" dirty="0"/>
              <a:t>vez que um programa de computador </a:t>
            </a:r>
            <a:r>
              <a:rPr lang="pt-BR" sz="1800" dirty="0" smtClean="0"/>
              <a:t>ganha de </a:t>
            </a:r>
            <a:r>
              <a:rPr lang="pt-BR" sz="1800" dirty="0"/>
              <a:t>um </a:t>
            </a:r>
            <a:r>
              <a:rPr lang="pt-BR" sz="1800" dirty="0" smtClean="0"/>
              <a:t>profissional de Go.</a:t>
            </a:r>
            <a:r>
              <a:rPr lang="pt-BR" sz="1800" baseline="30000" dirty="0" smtClean="0"/>
              <a:t>7</a:t>
            </a:r>
            <a:endParaRPr lang="pt-BR" sz="1800" baseline="30000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094" y="1422400"/>
            <a:ext cx="4310169" cy="431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6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</a:t>
            </a:r>
            <a:r>
              <a:rPr lang="pt-BR" dirty="0" smtClean="0"/>
              <a:t>úmero </a:t>
            </a:r>
            <a:r>
              <a:rPr lang="pt-BR" dirty="0"/>
              <a:t>de posições legais no jogo </a:t>
            </a:r>
            <a:r>
              <a:rPr lang="pt-BR" dirty="0" smtClean="0"/>
              <a:t>de Xadrez e Go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4456" y="2037347"/>
            <a:ext cx="5265475" cy="1219200"/>
          </a:xfrm>
        </p:spPr>
        <p:txBody>
          <a:bodyPr/>
          <a:lstStyle/>
          <a:p>
            <a:r>
              <a:rPr lang="pt-BR" sz="1600" dirty="0" smtClean="0"/>
              <a:t>Número aproximado: 100 000 000 000 </a:t>
            </a:r>
            <a:r>
              <a:rPr lang="pt-BR" sz="1600" dirty="0"/>
              <a:t>000 000 </a:t>
            </a:r>
            <a:r>
              <a:rPr lang="pt-BR" sz="1600" dirty="0" smtClean="0"/>
              <a:t>000 </a:t>
            </a:r>
            <a:r>
              <a:rPr lang="pt-BR" sz="1600" dirty="0"/>
              <a:t>000 000 </a:t>
            </a:r>
            <a:r>
              <a:rPr lang="pt-BR" sz="1600" dirty="0" smtClean="0"/>
              <a:t>000 </a:t>
            </a:r>
            <a:r>
              <a:rPr lang="pt-BR" sz="1600" dirty="0"/>
              <a:t>000 000 </a:t>
            </a:r>
            <a:r>
              <a:rPr lang="pt-BR" sz="1600" dirty="0" smtClean="0"/>
              <a:t>000 </a:t>
            </a:r>
            <a:r>
              <a:rPr lang="pt-BR" sz="1600" dirty="0"/>
              <a:t>000 000 </a:t>
            </a:r>
            <a:r>
              <a:rPr lang="pt-BR" sz="1600" dirty="0" smtClean="0"/>
              <a:t>000 000</a:t>
            </a:r>
            <a:r>
              <a:rPr lang="pt-BR" sz="1600" baseline="30000" dirty="0" smtClean="0"/>
              <a:t>8</a:t>
            </a:r>
          </a:p>
          <a:p>
            <a:endParaRPr lang="pt-BR" sz="1600" dirty="0"/>
          </a:p>
          <a:p>
            <a:endParaRPr lang="pt-BR" sz="1600" dirty="0"/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57" y="3384884"/>
            <a:ext cx="5265475" cy="2960384"/>
          </a:xfrm>
        </p:spPr>
      </p:pic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239135" y="2037347"/>
            <a:ext cx="5265475" cy="1219200"/>
          </a:xfrm>
        </p:spPr>
        <p:txBody>
          <a:bodyPr/>
          <a:lstStyle/>
          <a:p>
            <a:r>
              <a:rPr lang="en-US" sz="1600" dirty="0" err="1" smtClean="0"/>
              <a:t>Número</a:t>
            </a:r>
            <a:r>
              <a:rPr lang="en-US" sz="1600" dirty="0" smtClean="0"/>
              <a:t> </a:t>
            </a:r>
            <a:r>
              <a:rPr lang="en-US" sz="1600" dirty="0" err="1" smtClean="0"/>
              <a:t>exato</a:t>
            </a:r>
            <a:r>
              <a:rPr lang="en-US" sz="1600" dirty="0" smtClean="0"/>
              <a:t>: 208 </a:t>
            </a:r>
            <a:r>
              <a:rPr lang="en-US" sz="1600" dirty="0"/>
              <a:t>168 199 381 979 984 699 478 633 344 862 770 286 522 453 884 530 548 425 639 456 820 927 419 612 738 </a:t>
            </a:r>
            <a:r>
              <a:rPr lang="en-US" sz="1600" dirty="0" smtClean="0"/>
              <a:t>015 </a:t>
            </a:r>
            <a:r>
              <a:rPr lang="en-US" sz="1600" dirty="0"/>
              <a:t>378 525 648 451 698 519 643 907 259 916 015 628 128 546 089 888 314 427 129 715 319 317 557 736 620 397 247 064 840 </a:t>
            </a:r>
            <a:r>
              <a:rPr lang="en-US" sz="1600" dirty="0" smtClean="0"/>
              <a:t>935</a:t>
            </a:r>
            <a:r>
              <a:rPr lang="en-US" sz="1600" baseline="30000" dirty="0" smtClean="0"/>
              <a:t>9</a:t>
            </a:r>
            <a:endParaRPr lang="pt-BR" sz="1600" baseline="30000" dirty="0"/>
          </a:p>
        </p:txBody>
      </p:sp>
      <p:pic>
        <p:nvPicPr>
          <p:cNvPr id="8" name="Espaço Reservado para Conteúdo 7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135" y="3384884"/>
            <a:ext cx="5265476" cy="2960384"/>
          </a:xfrm>
        </p:spPr>
      </p:pic>
    </p:spTree>
    <p:extLst>
      <p:ext uri="{BB962C8B-B14F-4D97-AF65-F5344CB8AC3E}">
        <p14:creationId xmlns:p14="http://schemas.microsoft.com/office/powerpoint/2010/main" val="78282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10"/>
          <p:cNvSpPr txBox="1"/>
          <p:nvPr/>
        </p:nvSpPr>
        <p:spPr>
          <a:xfrm>
            <a:off x="9712037" y="588355"/>
            <a:ext cx="235527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600" b="1" dirty="0" smtClean="0"/>
              <a:t>Vídeo:</a:t>
            </a:r>
          </a:p>
          <a:p>
            <a:pPr algn="ctr"/>
            <a:r>
              <a:rPr lang="en-US" sz="2400" dirty="0" err="1"/>
              <a:t>AlphaGo</a:t>
            </a:r>
            <a:r>
              <a:rPr lang="en-US" sz="2400" dirty="0"/>
              <a:t> and the future of Artificial Intelligence - BBC </a:t>
            </a:r>
            <a:r>
              <a:rPr lang="en-US" sz="2400" dirty="0" smtClean="0"/>
              <a:t>Newsnight</a:t>
            </a:r>
            <a:r>
              <a:rPr lang="en-US" sz="2400" baseline="30000" dirty="0" smtClean="0"/>
              <a:t>10</a:t>
            </a:r>
            <a:endParaRPr lang="pt-BR" sz="2400" baseline="30000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9587346" y="3392667"/>
            <a:ext cx="260465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600" b="1" dirty="0" smtClean="0"/>
              <a:t>Diferença </a:t>
            </a:r>
            <a:r>
              <a:rPr lang="pt-BR" sz="2600" dirty="0" smtClean="0"/>
              <a:t>entre o programa de jogar Xadrez (</a:t>
            </a:r>
            <a:r>
              <a:rPr lang="pt-BR" sz="2600" dirty="0" err="1" smtClean="0"/>
              <a:t>Deep</a:t>
            </a:r>
            <a:r>
              <a:rPr lang="pt-BR" sz="2600" dirty="0" smtClean="0"/>
              <a:t> Blue) e Go (</a:t>
            </a:r>
            <a:r>
              <a:rPr lang="pt-BR" sz="2600" dirty="0" err="1" smtClean="0"/>
              <a:t>AlphaGo</a:t>
            </a:r>
            <a:r>
              <a:rPr lang="pt-BR" sz="2600" dirty="0" smtClean="0"/>
              <a:t>)</a:t>
            </a:r>
            <a:endParaRPr lang="pt-BR" sz="2400" baseline="30000" dirty="0" smtClean="0"/>
          </a:p>
        </p:txBody>
      </p:sp>
      <p:pic>
        <p:nvPicPr>
          <p:cNvPr id="3" name="AlphaGo_and_the_future_of_Artificial_Intelligence_BBC_Newsnight-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6442" y="707922"/>
            <a:ext cx="9204862" cy="517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56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DeepMind Playing Atari Breakou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89313" y="42863"/>
            <a:ext cx="5413375" cy="6673850"/>
          </a:xfrm>
        </p:spPr>
      </p:pic>
      <p:sp>
        <p:nvSpPr>
          <p:cNvPr id="11" name="CaixaDeTexto 10"/>
          <p:cNvSpPr txBox="1"/>
          <p:nvPr/>
        </p:nvSpPr>
        <p:spPr>
          <a:xfrm>
            <a:off x="706583" y="1468583"/>
            <a:ext cx="235527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600" b="1" dirty="0" smtClean="0"/>
              <a:t>Vídeo:</a:t>
            </a:r>
          </a:p>
          <a:p>
            <a:pPr algn="ctr"/>
            <a:r>
              <a:rPr lang="en-US" sz="2400" dirty="0" smtClean="0"/>
              <a:t>Google </a:t>
            </a:r>
            <a:r>
              <a:rPr lang="en-US" sz="2400" dirty="0"/>
              <a:t>DeepMind's Deep Q-learning playing Atari </a:t>
            </a:r>
            <a:r>
              <a:rPr lang="en-US" sz="2400" dirty="0" smtClean="0"/>
              <a:t>Breakout</a:t>
            </a:r>
            <a:r>
              <a:rPr lang="en-US" sz="2400" baseline="30000" dirty="0" smtClean="0"/>
              <a:t>11</a:t>
            </a:r>
            <a:endParaRPr lang="pt-BR" sz="2400" baseline="30000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9355319" y="1468583"/>
            <a:ext cx="2604654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600" b="1" dirty="0" err="1" smtClean="0"/>
              <a:t>DeepMind</a:t>
            </a:r>
            <a:r>
              <a:rPr lang="pt-BR" sz="2600" b="1" dirty="0" smtClean="0"/>
              <a:t> </a:t>
            </a:r>
            <a:r>
              <a:rPr lang="pt-BR" sz="2400" dirty="0" smtClean="0"/>
              <a:t>alcançou a performance humana em 49 dos 57 jogos testados</a:t>
            </a:r>
            <a:r>
              <a:rPr lang="pt-BR" sz="2400" baseline="30000" dirty="0"/>
              <a:t>6</a:t>
            </a:r>
            <a:endParaRPr lang="pt-BR" sz="2400" baseline="30000" dirty="0" smtClean="0"/>
          </a:p>
        </p:txBody>
      </p:sp>
    </p:spTree>
    <p:extLst>
      <p:ext uri="{BB962C8B-B14F-4D97-AF65-F5344CB8AC3E}">
        <p14:creationId xmlns:p14="http://schemas.microsoft.com/office/powerpoint/2010/main" val="94528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2323</TotalTime>
  <Words>552</Words>
  <Application>Microsoft Office PowerPoint</Application>
  <PresentationFormat>Widescreen</PresentationFormat>
  <Paragraphs>64</Paragraphs>
  <Slides>13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Cacho</vt:lpstr>
      <vt:lpstr> </vt:lpstr>
      <vt:lpstr>Principais Tópicos</vt:lpstr>
      <vt:lpstr>DeepMind</vt:lpstr>
      <vt:lpstr>Objetivo</vt:lpstr>
      <vt:lpstr>Inteligência Artificial</vt:lpstr>
      <vt:lpstr>AlphaGo</vt:lpstr>
      <vt:lpstr>Número de posições legais no jogo de Xadrez e Go</vt:lpstr>
      <vt:lpstr>Apresentação do PowerPoint</vt:lpstr>
      <vt:lpstr>Apresentação do PowerPoint</vt:lpstr>
      <vt:lpstr>Cérebro Artificial do Google Aprende a Encontrar Vídeos de Gato</vt:lpstr>
      <vt:lpstr>Assistência Médica</vt:lpstr>
      <vt:lpstr>Utilidades da Aprendizagem Profunda no Google</vt:lpstr>
      <vt:lpstr>REFERÊNCIAS BIBLIOGRÁFICAS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DeepMind</dc:title>
  <dc:creator>HsMatheus -</dc:creator>
  <cp:lastModifiedBy>HsMatheus -</cp:lastModifiedBy>
  <cp:revision>45</cp:revision>
  <dcterms:created xsi:type="dcterms:W3CDTF">2017-02-04T12:30:52Z</dcterms:created>
  <dcterms:modified xsi:type="dcterms:W3CDTF">2017-02-06T18:50:39Z</dcterms:modified>
</cp:coreProperties>
</file>

<file path=docProps/thumbnail.jpeg>
</file>